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0690-D2E3-4415-9CFA-98964D6C1075}" type="datetimeFigureOut">
              <a:rPr lang="fr-FR" smtClean="0"/>
              <a:t>14/01/2014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ED29F-487B-420E-A2D5-676C7E8758B9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0690-D2E3-4415-9CFA-98964D6C1075}" type="datetimeFigureOut">
              <a:rPr lang="fr-FR" smtClean="0"/>
              <a:t>14/01/2014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ED29F-487B-420E-A2D5-676C7E8758B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0690-D2E3-4415-9CFA-98964D6C1075}" type="datetimeFigureOut">
              <a:rPr lang="fr-FR" smtClean="0"/>
              <a:t>14/01/2014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ED29F-487B-420E-A2D5-676C7E8758B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0690-D2E3-4415-9CFA-98964D6C1075}" type="datetimeFigureOut">
              <a:rPr lang="fr-FR" smtClean="0"/>
              <a:t>14/01/2014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ED29F-487B-420E-A2D5-676C7E8758B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0690-D2E3-4415-9CFA-98964D6C1075}" type="datetimeFigureOut">
              <a:rPr lang="fr-FR" smtClean="0"/>
              <a:t>14/01/2014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5CED29F-487B-420E-A2D5-676C7E8758B9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0690-D2E3-4415-9CFA-98964D6C1075}" type="datetimeFigureOut">
              <a:rPr lang="fr-FR" smtClean="0"/>
              <a:t>14/01/2014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ED29F-487B-420E-A2D5-676C7E8758B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0690-D2E3-4415-9CFA-98964D6C1075}" type="datetimeFigureOut">
              <a:rPr lang="fr-FR" smtClean="0"/>
              <a:t>14/01/2014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ED29F-487B-420E-A2D5-676C7E8758B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0690-D2E3-4415-9CFA-98964D6C1075}" type="datetimeFigureOut">
              <a:rPr lang="fr-FR" smtClean="0"/>
              <a:t>14/01/2014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ED29F-487B-420E-A2D5-676C7E8758B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0690-D2E3-4415-9CFA-98964D6C1075}" type="datetimeFigureOut">
              <a:rPr lang="fr-FR" smtClean="0"/>
              <a:t>14/01/2014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ED29F-487B-420E-A2D5-676C7E8758B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0690-D2E3-4415-9CFA-98964D6C1075}" type="datetimeFigureOut">
              <a:rPr lang="fr-FR" smtClean="0"/>
              <a:t>14/01/2014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ED29F-487B-420E-A2D5-676C7E8758B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fr-F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0690-D2E3-4415-9CFA-98964D6C1075}" type="datetimeFigureOut">
              <a:rPr lang="fr-FR" smtClean="0"/>
              <a:t>14/01/2014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ED29F-487B-420E-A2D5-676C7E8758B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2760690-D2E3-4415-9CFA-98964D6C1075}" type="datetimeFigureOut">
              <a:rPr lang="fr-FR" smtClean="0"/>
              <a:t>14/01/2014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5CED29F-487B-420E-A2D5-676C7E8758B9}" type="slidenum">
              <a:rPr lang="fr-FR" smtClean="0"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fr.wikipedia.org/wiki/Livre_d'embl&#232;mes" TargetMode="External"/><Relationship Id="rId2" Type="http://schemas.openxmlformats.org/officeDocument/2006/relationships/hyperlink" Target="http://www.lettresvolees.fr/eluard/collaborations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5536" y="692696"/>
            <a:ext cx="8208912" cy="2691731"/>
          </a:xfrm>
        </p:spPr>
        <p:txBody>
          <a:bodyPr>
            <a:normAutofit/>
          </a:bodyPr>
          <a:lstStyle/>
          <a:p>
            <a:r>
              <a:rPr lang="fr-FR" sz="3600" dirty="0"/>
              <a:t>Quelques collaborations </a:t>
            </a: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3600" dirty="0" smtClean="0"/>
              <a:t>de </a:t>
            </a:r>
            <a:r>
              <a:rPr lang="fr-FR" sz="3600" dirty="0"/>
              <a:t>Paul Eluard </a:t>
            </a: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3600" dirty="0" smtClean="0"/>
              <a:t>avec </a:t>
            </a:r>
            <a:r>
              <a:rPr lang="fr-FR" sz="3600" dirty="0"/>
              <a:t>des </a:t>
            </a:r>
            <a:r>
              <a:rPr lang="fr-FR" sz="3600" dirty="0" smtClean="0"/>
              <a:t>artistes plasticiens</a:t>
            </a:r>
            <a:endParaRPr lang="fr-FR" sz="3600" dirty="0"/>
          </a:p>
        </p:txBody>
      </p:sp>
      <p:pic>
        <p:nvPicPr>
          <p:cNvPr id="4" name="Image 3" descr="220px-Paul_Éluard_circa_19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3501008"/>
            <a:ext cx="2095500" cy="2847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Autres collaborations (</a:t>
            </a:r>
            <a:r>
              <a:rPr lang="fr-FR" sz="2800" dirty="0" err="1" smtClean="0"/>
              <a:t>cf</a:t>
            </a:r>
            <a:r>
              <a:rPr lang="fr-FR" sz="2800" dirty="0" smtClean="0"/>
              <a:t> </a:t>
            </a:r>
            <a:r>
              <a:rPr lang="fr-FR" sz="2800" dirty="0" smtClean="0"/>
              <a:t>éd. </a:t>
            </a:r>
            <a:r>
              <a:rPr lang="fr-FR" sz="2800" dirty="0" err="1" smtClean="0"/>
              <a:t>Folioplus</a:t>
            </a:r>
            <a:r>
              <a:rPr lang="fr-FR" sz="2800" dirty="0" smtClean="0"/>
              <a:t>)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>
              <a:buNone/>
            </a:pPr>
            <a:r>
              <a:rPr lang="fr-FR" sz="2800" dirty="0" smtClean="0"/>
              <a:t>Joan Miro et André Breton, </a:t>
            </a:r>
            <a:r>
              <a:rPr lang="fr-FR" sz="2800" i="1" dirty="0" smtClean="0"/>
              <a:t>Constellations</a:t>
            </a:r>
            <a:r>
              <a:rPr lang="fr-FR" sz="2800" dirty="0" smtClean="0"/>
              <a:t>, 1958</a:t>
            </a:r>
          </a:p>
          <a:p>
            <a:pPr>
              <a:buNone/>
            </a:pPr>
            <a:r>
              <a:rPr lang="fr-FR" sz="2800" dirty="0" smtClean="0"/>
              <a:t>Henri Michaux, </a:t>
            </a:r>
            <a:r>
              <a:rPr lang="fr-FR" sz="2800" i="1" dirty="0" smtClean="0"/>
              <a:t>Mouvements</a:t>
            </a:r>
            <a:r>
              <a:rPr lang="fr-FR" sz="2800" dirty="0" smtClean="0"/>
              <a:t>, 1951</a:t>
            </a:r>
          </a:p>
          <a:p>
            <a:pPr>
              <a:buNone/>
            </a:pPr>
            <a:r>
              <a:rPr lang="fr-FR" sz="2800" dirty="0" err="1" smtClean="0"/>
              <a:t>Zao</a:t>
            </a:r>
            <a:r>
              <a:rPr lang="fr-FR" sz="2800" dirty="0" smtClean="0"/>
              <a:t> </a:t>
            </a:r>
            <a:r>
              <a:rPr lang="fr-FR" sz="2800" dirty="0" err="1" smtClean="0"/>
              <a:t>Wou-Ki</a:t>
            </a:r>
            <a:r>
              <a:rPr lang="fr-FR" sz="2800" dirty="0" smtClean="0"/>
              <a:t> et René Char, </a:t>
            </a:r>
            <a:r>
              <a:rPr lang="fr-FR" sz="2800" i="1" dirty="0" smtClean="0"/>
              <a:t>Effilage du sac de jute</a:t>
            </a:r>
            <a:r>
              <a:rPr lang="fr-FR" sz="2800" dirty="0" smtClean="0"/>
              <a:t>, 1981</a:t>
            </a:r>
            <a:endParaRPr lang="fr-FR" sz="2800" dirty="0"/>
          </a:p>
        </p:txBody>
      </p:sp>
      <p:pic>
        <p:nvPicPr>
          <p:cNvPr id="4" name="Image 3" descr="constell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284984"/>
            <a:ext cx="3020573" cy="2473094"/>
          </a:xfrm>
          <a:prstGeom prst="rect">
            <a:avLst/>
          </a:prstGeom>
        </p:spPr>
      </p:pic>
      <p:pic>
        <p:nvPicPr>
          <p:cNvPr id="5" name="Image 4" descr="artwork_images_1119_429745_henri-michau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3068960"/>
            <a:ext cx="2420770" cy="3090345"/>
          </a:xfrm>
          <a:prstGeom prst="rect">
            <a:avLst/>
          </a:prstGeom>
        </p:spPr>
      </p:pic>
      <p:pic>
        <p:nvPicPr>
          <p:cNvPr id="6" name="Image 5" descr="zao_wou-ki2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3068960"/>
            <a:ext cx="2186910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i="1" dirty="0" smtClean="0"/>
              <a:t>Les malheurs des immortels révélés </a:t>
            </a:r>
            <a:br>
              <a:rPr lang="fr-FR" sz="2000" i="1" dirty="0" smtClean="0"/>
            </a:br>
            <a:r>
              <a:rPr lang="fr-FR" sz="2000" i="1" dirty="0" smtClean="0"/>
              <a:t>par </a:t>
            </a:r>
            <a:r>
              <a:rPr lang="fr-FR" sz="2000" i="1" dirty="0" smtClean="0"/>
              <a:t>Paul Eluard et Max Ernst</a:t>
            </a:r>
            <a:r>
              <a:rPr lang="fr-FR" sz="2000" dirty="0" smtClean="0"/>
              <a:t>, </a:t>
            </a:r>
            <a:r>
              <a:rPr lang="fr-FR" sz="2000" dirty="0" smtClean="0"/>
              <a:t>1922</a:t>
            </a:r>
            <a:br>
              <a:rPr lang="fr-FR" sz="2000" dirty="0" smtClean="0"/>
            </a:br>
            <a:r>
              <a:rPr lang="fr-FR" sz="2000" dirty="0" smtClean="0"/>
              <a:t> (collage)</a:t>
            </a:r>
            <a:endParaRPr lang="fr-FR" sz="2000" dirty="0"/>
          </a:p>
        </p:txBody>
      </p:sp>
      <p:pic>
        <p:nvPicPr>
          <p:cNvPr id="4" name="Espace réservé du contenu 3" descr="ernst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772816"/>
            <a:ext cx="7839512" cy="41044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/>
              <a:t>Paul Eluard et Man </a:t>
            </a:r>
            <a:r>
              <a:rPr lang="fr-FR" sz="2000" dirty="0" smtClean="0"/>
              <a:t>Ray </a:t>
            </a:r>
            <a:br>
              <a:rPr lang="fr-FR" sz="2000" dirty="0" smtClean="0"/>
            </a:br>
            <a:r>
              <a:rPr lang="fr-FR" sz="2000" i="1" dirty="0" smtClean="0"/>
              <a:t>Facile</a:t>
            </a:r>
            <a:r>
              <a:rPr lang="fr-FR" sz="2000" dirty="0"/>
              <a:t>, 1935</a:t>
            </a:r>
            <a:br>
              <a:rPr lang="fr-FR" sz="2000" dirty="0"/>
            </a:br>
            <a:r>
              <a:rPr lang="fr-FR" sz="2000" dirty="0" smtClean="0"/>
              <a:t>(photo) : </a:t>
            </a:r>
            <a:endParaRPr lang="fr-FR" sz="2000" dirty="0"/>
          </a:p>
        </p:txBody>
      </p:sp>
      <p:pic>
        <p:nvPicPr>
          <p:cNvPr id="4" name="Espace réservé du contenu 3" descr="man_ray_--_eluard_paul_facile_poemes_de_paul_eluard_photographies_de_m_d5560353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1484784"/>
            <a:ext cx="3816424" cy="51085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/>
              <a:t>Paul Eluard et Valentine Hugo </a:t>
            </a: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i="1" dirty="0" err="1" smtClean="0"/>
              <a:t>Médieuses</a:t>
            </a:r>
            <a:r>
              <a:rPr lang="fr-FR" sz="2000" dirty="0"/>
              <a:t>, </a:t>
            </a:r>
            <a:r>
              <a:rPr lang="fr-FR" sz="2000" dirty="0" smtClean="0"/>
              <a:t>1939</a:t>
            </a:r>
            <a:br>
              <a:rPr lang="fr-FR" sz="2000" dirty="0" smtClean="0"/>
            </a:br>
            <a:r>
              <a:rPr lang="fr-FR" sz="2000" dirty="0" smtClean="0"/>
              <a:t>(dessin)</a:t>
            </a:r>
            <a:endParaRPr lang="fr-FR" sz="2000" dirty="0"/>
          </a:p>
        </p:txBody>
      </p:sp>
      <p:pic>
        <p:nvPicPr>
          <p:cNvPr id="4" name="Espace réservé du contenu 3" descr="médieus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06516" y="1628800"/>
            <a:ext cx="6673070" cy="47525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 smtClean="0"/>
              <a:t>Paul Eluard et Hans Bellmer</a:t>
            </a:r>
            <a:br>
              <a:rPr lang="fr-FR" sz="2000" dirty="0" smtClean="0"/>
            </a:br>
            <a:r>
              <a:rPr lang="fr-FR" sz="2000" i="1" dirty="0" smtClean="0"/>
              <a:t>les Jeux vagues de la Poupée</a:t>
            </a:r>
            <a:r>
              <a:rPr lang="fr-FR" sz="2000" dirty="0" smtClean="0"/>
              <a:t>, 1949</a:t>
            </a:r>
            <a:br>
              <a:rPr lang="fr-FR" sz="2000" dirty="0" smtClean="0"/>
            </a:br>
            <a:r>
              <a:rPr lang="fr-FR" sz="2000" dirty="0" smtClean="0"/>
              <a:t>(photo)</a:t>
            </a:r>
            <a:endParaRPr lang="fr-FR" sz="2000" dirty="0"/>
          </a:p>
        </p:txBody>
      </p:sp>
      <p:pic>
        <p:nvPicPr>
          <p:cNvPr id="4" name="Espace réservé du contenu 3" descr="Hans_Bellmer-Paul_Eluar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340768"/>
            <a:ext cx="5264311" cy="51125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smtClean="0"/>
              <a:t>Pour aller plus loin … 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853136"/>
          </a:xfrm>
        </p:spPr>
        <p:txBody>
          <a:bodyPr/>
          <a:lstStyle/>
          <a:p>
            <a:pPr algn="ctr">
              <a:buNone/>
            </a:pPr>
            <a:r>
              <a:rPr lang="fr-FR" sz="2000" dirty="0" smtClean="0">
                <a:hlinkClick r:id="rId2"/>
              </a:rPr>
              <a:t>http://www.lettresvolees.fr/eluard/collaborations.html</a:t>
            </a:r>
            <a:endParaRPr lang="fr-FR" sz="2000" dirty="0" smtClean="0"/>
          </a:p>
          <a:p>
            <a:pPr algn="ctr">
              <a:buNone/>
            </a:pPr>
            <a:r>
              <a:rPr lang="fr-FR" sz="2800" dirty="0" smtClean="0">
                <a:latin typeface="Wingdings" pitchFamily="2" charset="2"/>
                <a:sym typeface="Wingdings"/>
              </a:rPr>
              <a:t></a:t>
            </a:r>
          </a:p>
          <a:p>
            <a:pPr>
              <a:buNone/>
            </a:pPr>
            <a:r>
              <a:rPr lang="fr-FR" sz="2800" dirty="0" smtClean="0"/>
              <a:t>     Divers précédents : </a:t>
            </a:r>
            <a:r>
              <a:rPr lang="fr-FR" sz="2800" i="1" dirty="0" smtClean="0"/>
              <a:t>La Délie </a:t>
            </a:r>
            <a:r>
              <a:rPr lang="fr-FR" sz="2800" dirty="0" smtClean="0"/>
              <a:t>de </a:t>
            </a:r>
            <a:r>
              <a:rPr lang="fr-FR" sz="2800" b="1" dirty="0" smtClean="0"/>
              <a:t>Maurice Scève </a:t>
            </a:r>
            <a:r>
              <a:rPr lang="fr-FR" sz="2800" dirty="0" smtClean="0"/>
              <a:t>et les livres d’emblèmes </a:t>
            </a:r>
            <a:r>
              <a:rPr lang="fr-FR" sz="2000" dirty="0" smtClean="0">
                <a:hlinkClick r:id="rId3"/>
              </a:rPr>
              <a:t>http://fr.wikipedia.org/wiki/Livre_d'emblèmes</a:t>
            </a:r>
            <a:endParaRPr lang="fr-FR" sz="2800" dirty="0"/>
          </a:p>
          <a:p>
            <a:pPr>
              <a:buNone/>
            </a:pPr>
            <a:r>
              <a:rPr lang="fr-FR" sz="2800" dirty="0" smtClean="0"/>
              <a:t>   	Les livres illustrés du XIXe s. (pour la jeunesse)</a:t>
            </a:r>
          </a:p>
          <a:p>
            <a:pPr algn="ctr">
              <a:buNone/>
            </a:pPr>
            <a:endParaRPr lang="fr-FR" sz="2800" dirty="0" smtClean="0"/>
          </a:p>
          <a:p>
            <a:pPr algn="ctr">
              <a:buNone/>
            </a:pPr>
            <a:endParaRPr lang="fr-FR" sz="2800" dirty="0" smtClean="0"/>
          </a:p>
          <a:p>
            <a:endParaRPr lang="fr-FR" dirty="0"/>
          </a:p>
        </p:txBody>
      </p:sp>
      <p:pic>
        <p:nvPicPr>
          <p:cNvPr id="4" name="Image 3" descr="FSC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1640" y="4149080"/>
            <a:ext cx="2632033" cy="2290018"/>
          </a:xfrm>
          <a:prstGeom prst="rect">
            <a:avLst/>
          </a:prstGeom>
        </p:spPr>
      </p:pic>
      <p:pic>
        <p:nvPicPr>
          <p:cNvPr id="5" name="Image 4" descr="verne village 0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4149080"/>
            <a:ext cx="3107838" cy="23308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 </a:t>
            </a:r>
            <a:r>
              <a:rPr lang="fr-FR" sz="2200" dirty="0" smtClean="0"/>
              <a:t>Mallarmé/Manet, </a:t>
            </a:r>
            <a:br>
              <a:rPr lang="fr-FR" sz="2200" dirty="0" smtClean="0"/>
            </a:br>
            <a:r>
              <a:rPr lang="fr-FR" sz="2200" i="1" dirty="0" smtClean="0"/>
              <a:t>Après-midi d’un faune, </a:t>
            </a:r>
            <a:r>
              <a:rPr lang="fr-FR" sz="2200" dirty="0" smtClean="0"/>
              <a:t>1876 </a:t>
            </a:r>
            <a:endParaRPr lang="fr-FR" sz="2200" dirty="0"/>
          </a:p>
        </p:txBody>
      </p:sp>
      <p:pic>
        <p:nvPicPr>
          <p:cNvPr id="4" name="Espace réservé du contenu 3" descr="manet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2060848"/>
            <a:ext cx="6932907" cy="35553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 smtClean="0"/>
              <a:t>Apollinaire/Dufy, </a:t>
            </a:r>
            <a:br>
              <a:rPr lang="fr-FR" sz="2000" dirty="0" smtClean="0"/>
            </a:br>
            <a:r>
              <a:rPr lang="fr-FR" sz="2000" dirty="0" smtClean="0"/>
              <a:t>Le </a:t>
            </a:r>
            <a:r>
              <a:rPr lang="fr-FR" sz="2000" i="1" dirty="0" smtClean="0"/>
              <a:t>Bestiaire, </a:t>
            </a:r>
            <a:r>
              <a:rPr lang="fr-FR" sz="2000" dirty="0" smtClean="0"/>
              <a:t>1911, </a:t>
            </a:r>
            <a:br>
              <a:rPr lang="fr-FR" sz="2000" dirty="0" smtClean="0"/>
            </a:br>
            <a:endParaRPr lang="fr-FR" sz="2000" dirty="0"/>
          </a:p>
        </p:txBody>
      </p:sp>
      <p:pic>
        <p:nvPicPr>
          <p:cNvPr id="4" name="Espace réservé du contenu 3" descr="ABPDuf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412776"/>
            <a:ext cx="8674519" cy="35283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000" dirty="0" smtClean="0"/>
              <a:t>Cendrars/Sonia Delaunay,</a:t>
            </a:r>
            <a:br>
              <a:rPr lang="fr-FR" sz="2000" dirty="0" smtClean="0"/>
            </a:br>
            <a:r>
              <a:rPr lang="fr-FR" sz="2000" i="1" dirty="0" smtClean="0"/>
              <a:t>Prose du Transsibérien et de la Petite Jehanne de France , </a:t>
            </a:r>
            <a:r>
              <a:rPr lang="fr-FR" sz="2000" dirty="0" smtClean="0"/>
              <a:t>1913</a:t>
            </a:r>
            <a:br>
              <a:rPr lang="fr-FR" sz="2000" dirty="0" smtClean="0"/>
            </a:br>
            <a:endParaRPr lang="fr-FR" sz="2000" dirty="0"/>
          </a:p>
        </p:txBody>
      </p:sp>
      <p:pic>
        <p:nvPicPr>
          <p:cNvPr id="4" name="Espace réservé du contenu 3" descr="livre accorde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141378"/>
            <a:ext cx="8229600" cy="36261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61</TotalTime>
  <Words>92</Words>
  <Application>Microsoft Office PowerPoint</Application>
  <PresentationFormat>Affichage à l'écran (4:3)</PresentationFormat>
  <Paragraphs>18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Apex</vt:lpstr>
      <vt:lpstr>Quelques collaborations  de Paul Eluard  avec des artistes plasticiens</vt:lpstr>
      <vt:lpstr>Les malheurs des immortels révélés  par Paul Eluard et Max Ernst, 1922  (collage)</vt:lpstr>
      <vt:lpstr>Paul Eluard et Man Ray  Facile, 1935 (photo) : </vt:lpstr>
      <vt:lpstr>Paul Eluard et Valentine Hugo  Médieuses, 1939 (dessin)</vt:lpstr>
      <vt:lpstr>Paul Eluard et Hans Bellmer les Jeux vagues de la Poupée, 1949 (photo)</vt:lpstr>
      <vt:lpstr>Pour aller plus loin … </vt:lpstr>
      <vt:lpstr> Mallarmé/Manet,  Après-midi d’un faune, 1876 </vt:lpstr>
      <vt:lpstr>Apollinaire/Dufy,  Le Bestiaire, 1911,  </vt:lpstr>
      <vt:lpstr>Cendrars/Sonia Delaunay, Prose du Transsibérien et de la Petite Jehanne de France , 1913 </vt:lpstr>
      <vt:lpstr>Autres collaborations (cf éd. Folioplus)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Quelques collaborations  de Paul Eluard  avec des artistes plasticiens</dc:title>
  <dc:creator>amonnier</dc:creator>
  <cp:lastModifiedBy>amonnier</cp:lastModifiedBy>
  <cp:revision>7</cp:revision>
  <dcterms:created xsi:type="dcterms:W3CDTF">2014-01-14T08:49:26Z</dcterms:created>
  <dcterms:modified xsi:type="dcterms:W3CDTF">2014-01-14T09:51:07Z</dcterms:modified>
</cp:coreProperties>
</file>